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1" r:id="rId12"/>
    <p:sldId id="272" r:id="rId13"/>
    <p:sldId id="270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j wadhawal" userId="bdb2dbb3836acb14" providerId="LiveId" clId="{B7E5CBDE-1AC6-4AB1-9F62-B8063FB5503A}"/>
    <pc:docChg chg="undo custSel addSld modSld">
      <pc:chgData name="manoj wadhawal" userId="bdb2dbb3836acb14" providerId="LiveId" clId="{B7E5CBDE-1AC6-4AB1-9F62-B8063FB5503A}" dt="2022-07-29T15:36:41.433" v="85" actId="14100"/>
      <pc:docMkLst>
        <pc:docMk/>
      </pc:docMkLst>
      <pc:sldChg chg="modSp mod">
        <pc:chgData name="manoj wadhawal" userId="bdb2dbb3836acb14" providerId="LiveId" clId="{B7E5CBDE-1AC6-4AB1-9F62-B8063FB5503A}" dt="2022-07-29T15:36:41.433" v="85" actId="14100"/>
        <pc:sldMkLst>
          <pc:docMk/>
          <pc:sldMk cId="950787570" sldId="264"/>
        </pc:sldMkLst>
        <pc:graphicFrameChg chg="mod modGraphic">
          <ac:chgData name="manoj wadhawal" userId="bdb2dbb3836acb14" providerId="LiveId" clId="{B7E5CBDE-1AC6-4AB1-9F62-B8063FB5503A}" dt="2022-07-29T15:36:41.433" v="85" actId="14100"/>
          <ac:graphicFrameMkLst>
            <pc:docMk/>
            <pc:sldMk cId="950787570" sldId="264"/>
            <ac:graphicFrameMk id="4" creationId="{76541E9F-76E7-4B80-86C0-8B855418BF04}"/>
          </ac:graphicFrameMkLst>
        </pc:graphicFrameChg>
      </pc:sldChg>
      <pc:sldChg chg="modSp mod">
        <pc:chgData name="manoj wadhawal" userId="bdb2dbb3836acb14" providerId="LiveId" clId="{B7E5CBDE-1AC6-4AB1-9F62-B8063FB5503A}" dt="2022-07-29T15:35:10.117" v="83" actId="14100"/>
        <pc:sldMkLst>
          <pc:docMk/>
          <pc:sldMk cId="713648780" sldId="268"/>
        </pc:sldMkLst>
        <pc:spChg chg="mod">
          <ac:chgData name="manoj wadhawal" userId="bdb2dbb3836acb14" providerId="LiveId" clId="{B7E5CBDE-1AC6-4AB1-9F62-B8063FB5503A}" dt="2022-07-29T15:35:10.117" v="83" actId="14100"/>
          <ac:spMkLst>
            <pc:docMk/>
            <pc:sldMk cId="713648780" sldId="268"/>
            <ac:spMk id="7" creationId="{E99F45E0-5D4A-4F82-9741-79572D9A2D87}"/>
          </ac:spMkLst>
        </pc:spChg>
      </pc:sldChg>
      <pc:sldChg chg="modSp new mod">
        <pc:chgData name="manoj wadhawal" userId="bdb2dbb3836acb14" providerId="LiveId" clId="{B7E5CBDE-1AC6-4AB1-9F62-B8063FB5503A}" dt="2022-07-29T15:34:05.295" v="42" actId="20577"/>
        <pc:sldMkLst>
          <pc:docMk/>
          <pc:sldMk cId="497028303" sldId="271"/>
        </pc:sldMkLst>
        <pc:spChg chg="mod">
          <ac:chgData name="manoj wadhawal" userId="bdb2dbb3836acb14" providerId="LiveId" clId="{B7E5CBDE-1AC6-4AB1-9F62-B8063FB5503A}" dt="2022-07-29T15:34:05.295" v="42" actId="20577"/>
          <ac:spMkLst>
            <pc:docMk/>
            <pc:sldMk cId="497028303" sldId="271"/>
            <ac:spMk id="2" creationId="{FA29CA9C-D779-8D55-8586-65F3B31D5170}"/>
          </ac:spMkLst>
        </pc:spChg>
      </pc:sldChg>
      <pc:sldChg chg="modSp new mod">
        <pc:chgData name="manoj wadhawal" userId="bdb2dbb3836acb14" providerId="LiveId" clId="{B7E5CBDE-1AC6-4AB1-9F62-B8063FB5503A}" dt="2022-07-29T15:35:01.530" v="82" actId="20577"/>
        <pc:sldMkLst>
          <pc:docMk/>
          <pc:sldMk cId="618489392" sldId="272"/>
        </pc:sldMkLst>
        <pc:spChg chg="mod">
          <ac:chgData name="manoj wadhawal" userId="bdb2dbb3836acb14" providerId="LiveId" clId="{B7E5CBDE-1AC6-4AB1-9F62-B8063FB5503A}" dt="2022-07-29T15:34:58.514" v="71" actId="20577"/>
          <ac:spMkLst>
            <pc:docMk/>
            <pc:sldMk cId="618489392" sldId="272"/>
            <ac:spMk id="2" creationId="{C03B7891-0A96-B175-5DE9-60A7687920C1}"/>
          </ac:spMkLst>
        </pc:spChg>
        <pc:spChg chg="mod">
          <ac:chgData name="manoj wadhawal" userId="bdb2dbb3836acb14" providerId="LiveId" clId="{B7E5CBDE-1AC6-4AB1-9F62-B8063FB5503A}" dt="2022-07-29T15:35:01.530" v="82" actId="20577"/>
          <ac:spMkLst>
            <pc:docMk/>
            <pc:sldMk cId="618489392" sldId="272"/>
            <ac:spMk id="3" creationId="{839AC826-9DD6-7F40-BFDB-DC0A88F248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98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7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19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07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1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53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14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5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7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0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4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4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3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0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61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88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5D9D-AF77-4B5C-AF4A-765C614B01EB}" type="datetimeFigureOut">
              <a:rPr lang="en-IN" smtClean="0"/>
              <a:t>29-07-2022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3EC297-F04B-47A9-BBA2-12D89DA0F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8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A90FB5-35E7-477B-B133-302847C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423604"/>
            <a:ext cx="10422384" cy="18110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Tale </a:t>
            </a:r>
            <a:r>
              <a:rPr lang="en-US" sz="2000" dirty="0" err="1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Vibhag</a:t>
            </a:r>
            <a:r>
              <a:rPr lang="en-US" sz="2000" dirty="0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Shikshan</a:t>
            </a:r>
            <a:r>
              <a:rPr lang="en-US" sz="2000" dirty="0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Prasarak</a:t>
            </a:r>
            <a:r>
              <a:rPr lang="en-US" sz="2000" dirty="0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Mandal</a:t>
            </a:r>
            <a:br>
              <a:rPr lang="en-IN" sz="36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sz="3600" dirty="0">
                <a:solidFill>
                  <a:schemeClr val="accent5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D.G.Tatkare Arts &amp; Commerce College Tala</a:t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sz="3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Shri Manohar Keshav Randive Library</a:t>
            </a:r>
            <a:br>
              <a:rPr lang="en-IN" sz="3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sz="3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(Knowledge Resource Center)</a:t>
            </a:r>
            <a:br>
              <a:rPr lang="en-IN" sz="3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sz="3100" b="1" dirty="0">
              <a:solidFill>
                <a:srgbClr val="00206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0B27F3F-4AD4-46DC-B693-C89922B7E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30" y="310965"/>
            <a:ext cx="6844683" cy="217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CC93C-0825-4EBE-94D2-31271DA61748}"/>
              </a:ext>
            </a:extLst>
          </p:cNvPr>
          <p:cNvSpPr txBox="1"/>
          <p:nvPr/>
        </p:nvSpPr>
        <p:spPr>
          <a:xfrm>
            <a:off x="1482571" y="4954347"/>
            <a:ext cx="8043168" cy="161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Mangal" panose="02040503050203030202" pitchFamily="18" charset="0"/>
              </a:rPr>
              <a:t>Library Orientation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Mangal" panose="02040503050203030202" pitchFamily="18" charset="0"/>
              </a:rPr>
              <a:t>Programme</a:t>
            </a:r>
            <a:endParaRPr lang="en-IN" sz="2800" dirty="0">
              <a:solidFill>
                <a:schemeClr val="accent5">
                  <a:lumMod val="50000"/>
                </a:schemeClr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Mangal" panose="02040503050203030202" pitchFamily="18" charset="0"/>
              </a:rPr>
              <a:t>Year-2022-2023</a:t>
            </a:r>
            <a:endParaRPr lang="en-IN" sz="2800" dirty="0">
              <a:solidFill>
                <a:schemeClr val="accent5">
                  <a:lumMod val="50000"/>
                </a:schemeClr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FF4A5-073C-4B85-BC6A-249B8482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0" y="310965"/>
            <a:ext cx="1828800" cy="15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B279-198E-4F5F-ABBD-0BB973A1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4" y="574090"/>
            <a:ext cx="5566300" cy="810827"/>
          </a:xfrm>
        </p:spPr>
        <p:txBody>
          <a:bodyPr/>
          <a:lstStyle/>
          <a:p>
            <a:r>
              <a:rPr lang="en-IN" dirty="0"/>
              <a:t>Library Software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541E9F-76E7-4B80-86C0-8B855418B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75046"/>
              </p:ext>
            </p:extLst>
          </p:nvPr>
        </p:nvGraphicFramePr>
        <p:xfrm>
          <a:off x="213066" y="1269506"/>
          <a:ext cx="11495026" cy="40189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14754">
                  <a:extLst>
                    <a:ext uri="{9D8B030D-6E8A-4147-A177-3AD203B41FA5}">
                      <a16:colId xmlns:a16="http://schemas.microsoft.com/office/drawing/2014/main" val="1346843976"/>
                    </a:ext>
                  </a:extLst>
                </a:gridCol>
                <a:gridCol w="5864962">
                  <a:extLst>
                    <a:ext uri="{9D8B030D-6E8A-4147-A177-3AD203B41FA5}">
                      <a16:colId xmlns:a16="http://schemas.microsoft.com/office/drawing/2014/main" val="1667772840"/>
                    </a:ext>
                  </a:extLst>
                </a:gridCol>
                <a:gridCol w="4415310">
                  <a:extLst>
                    <a:ext uri="{9D8B030D-6E8A-4147-A177-3AD203B41FA5}">
                      <a16:colId xmlns:a16="http://schemas.microsoft.com/office/drawing/2014/main" val="2975623362"/>
                    </a:ext>
                  </a:extLst>
                </a:gridCol>
              </a:tblGrid>
              <a:tr h="54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Sr No.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Name of the Software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184813"/>
                  </a:ext>
                </a:extLst>
              </a:tr>
              <a:tr h="54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 Automation- 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Granthalaya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307022"/>
                  </a:ext>
                </a:extLst>
              </a:tr>
              <a:tr h="54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Catalogue    (OPAC)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103.167.74.148/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opac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008464"/>
                  </a:ext>
                </a:extLst>
              </a:tr>
              <a:tr h="623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IN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Tracking System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Library In &amp; Out  Entry Report Software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805519"/>
                  </a:ext>
                </a:extLst>
              </a:tr>
              <a:tr h="54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IN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DSpace (Digital Library)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103.167.74.148:8080/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jspui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247331"/>
                  </a:ext>
                </a:extLst>
              </a:tr>
              <a:tr h="1211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IN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N-List- Online Database of National Library &amp; Information Science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 E Journals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1,99,500 E Books</a:t>
                      </a:r>
                      <a:endParaRPr lang="en-IN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79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78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CA9C-D779-8D55-8586-65F3B31D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Digital Library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370A-0FE4-3AF1-02A6-DB0F351A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702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7891-0A96-B175-5DE9-60A76879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swayam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C826-9DD6-7F40-BFDB-DC0A88F2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848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2371-A1B6-4A02-8434-42A93751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4" y="440924"/>
            <a:ext cx="8637970" cy="1320800"/>
          </a:xfrm>
        </p:spPr>
        <p:txBody>
          <a:bodyPr/>
          <a:lstStyle/>
          <a:p>
            <a:r>
              <a:rPr lang="en-IN" dirty="0"/>
              <a:t>Library User Tracking System</a:t>
            </a:r>
            <a:br>
              <a:rPr lang="en-IN" dirty="0"/>
            </a:br>
            <a:endParaRPr lang="en-IN" dirty="0"/>
          </a:p>
        </p:txBody>
      </p:sp>
      <p:pic>
        <p:nvPicPr>
          <p:cNvPr id="6" name="User Tracking System  Video">
            <a:hlinkClick r:id="" action="ppaction://media"/>
            <a:extLst>
              <a:ext uri="{FF2B5EF4-FFF2-40B4-BE49-F238E27FC236}">
                <a16:creationId xmlns:a16="http://schemas.microsoft.com/office/drawing/2014/main" id="{8BDCD053-1233-4C4A-B509-CBD1DAA9DF8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683" y="2160588"/>
            <a:ext cx="8877668" cy="3881437"/>
          </a:xfrm>
        </p:spPr>
      </p:pic>
    </p:spTree>
    <p:extLst>
      <p:ext uri="{BB962C8B-B14F-4D97-AF65-F5344CB8AC3E}">
        <p14:creationId xmlns:p14="http://schemas.microsoft.com/office/powerpoint/2010/main" val="3237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2F53-38D4-40CC-8E03-E4EAEDD0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LIBRARY WEBSITE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50285B-F78E-4A5B-BF35-65F9BE05C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5" y="1287262"/>
            <a:ext cx="8596668" cy="44388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F45E0-5D4A-4F82-9741-79572D9A2D87}"/>
              </a:ext>
            </a:extLst>
          </p:cNvPr>
          <p:cNvSpPr txBox="1"/>
          <p:nvPr/>
        </p:nvSpPr>
        <p:spPr>
          <a:xfrm>
            <a:off x="2757806" y="5628818"/>
            <a:ext cx="6103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Dgtlibrary</a:t>
            </a:r>
            <a:endParaRPr lang="en-US" dirty="0"/>
          </a:p>
          <a:p>
            <a:r>
              <a:rPr lang="en-US" dirty="0"/>
              <a:t>Web </a:t>
            </a:r>
            <a:r>
              <a:rPr lang="en-US" dirty="0" err="1"/>
              <a:t>opac</a:t>
            </a:r>
            <a:endParaRPr lang="en-US" dirty="0"/>
          </a:p>
          <a:p>
            <a:r>
              <a:rPr lang="en-US" dirty="0"/>
              <a:t>Other activity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364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58B5-26C9-43E6-A926-7E2E4317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Library Services &amp; Amenities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2AD1-1530-4BE6-A0C5-20D42BAE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577" y="1485886"/>
            <a:ext cx="6462943" cy="51368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8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Library Automation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EBOPAC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of New Arrivals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 Paper Clipping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IN" sz="8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Free Wai Fai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IN" sz="8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Book Exhibition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IN" sz="8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Open </a:t>
            </a:r>
            <a:r>
              <a:rPr lang="en-IN" sz="8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</a:t>
            </a:r>
            <a:r>
              <a:rPr lang="en-IN" sz="8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ccess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IN" sz="8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xerox /Print Facility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en-IN" sz="8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Bibliographic Services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endParaRPr lang="en-IN" sz="45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IN" sz="7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IN" sz="7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4433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DF79-A134-43AE-B181-1D80F9F5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6" y="1148535"/>
            <a:ext cx="9292290" cy="3938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EC29E-83A3-422C-B0B1-BEA2E3C62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347077"/>
            <a:ext cx="8123068" cy="43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4483-CAB9-4F00-BACA-8A9F6422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About Library: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04C1-3D87-4775-B3EE-53A78B1B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0425"/>
            <a:ext cx="8798361" cy="429009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			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Tale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Vibhag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Shikshan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5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Prasarak</a:t>
            </a:r>
            <a:r>
              <a:rPr lang="en-US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Mandal’s D.G.Tatkare Arts ‘Commerce College Library Named as ‘Shri Manohar Keshav Randive Library ‘established at 2001 years  having collection of 8860 books, print journals and magazines, also college has subscribe N-List, E recourses database with e-books and e-journals.</a:t>
            </a:r>
            <a:endParaRPr lang="en-IN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 algn="just">
              <a:buNone/>
            </a:pPr>
            <a:r>
              <a:rPr lang="en-IN" sz="5100" dirty="0"/>
              <a:t>			</a:t>
            </a:r>
            <a:r>
              <a:rPr lang="en-US" sz="51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			</a:t>
            </a:r>
            <a:endParaRPr lang="en-IN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buNone/>
            </a:pPr>
            <a:r>
              <a:rPr lang="en-IN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25292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9A2E-2740-42CE-9252-93F5D35E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83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Library Staff</a:t>
            </a:r>
            <a:endParaRPr lang="en-IN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144D0F-B2E8-4DF8-84B8-060AD1B07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274829"/>
              </p:ext>
            </p:extLst>
          </p:nvPr>
        </p:nvGraphicFramePr>
        <p:xfrm>
          <a:off x="514905" y="2098441"/>
          <a:ext cx="10076155" cy="358558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40700">
                  <a:extLst>
                    <a:ext uri="{9D8B030D-6E8A-4147-A177-3AD203B41FA5}">
                      <a16:colId xmlns:a16="http://schemas.microsoft.com/office/drawing/2014/main" val="3033083835"/>
                    </a:ext>
                  </a:extLst>
                </a:gridCol>
                <a:gridCol w="2490190">
                  <a:extLst>
                    <a:ext uri="{9D8B030D-6E8A-4147-A177-3AD203B41FA5}">
                      <a16:colId xmlns:a16="http://schemas.microsoft.com/office/drawing/2014/main" val="3124359067"/>
                    </a:ext>
                  </a:extLst>
                </a:gridCol>
                <a:gridCol w="2231743">
                  <a:extLst>
                    <a:ext uri="{9D8B030D-6E8A-4147-A177-3AD203B41FA5}">
                      <a16:colId xmlns:a16="http://schemas.microsoft.com/office/drawing/2014/main" val="2270051811"/>
                    </a:ext>
                  </a:extLst>
                </a:gridCol>
                <a:gridCol w="2031886">
                  <a:extLst>
                    <a:ext uri="{9D8B030D-6E8A-4147-A177-3AD203B41FA5}">
                      <a16:colId xmlns:a16="http://schemas.microsoft.com/office/drawing/2014/main" val="2268103807"/>
                    </a:ext>
                  </a:extLst>
                </a:gridCol>
                <a:gridCol w="2381636">
                  <a:extLst>
                    <a:ext uri="{9D8B030D-6E8A-4147-A177-3AD203B41FA5}">
                      <a16:colId xmlns:a16="http://schemas.microsoft.com/office/drawing/2014/main" val="891308363"/>
                    </a:ext>
                  </a:extLst>
                </a:gridCol>
              </a:tblGrid>
              <a:tr h="51159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solidFill>
                            <a:srgbClr val="002060"/>
                          </a:solidFill>
                        </a:rPr>
                        <a:t>Sr.No</a:t>
                      </a:r>
                      <a:endParaRPr lang="en-IN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IN" sz="18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Designation</a:t>
                      </a:r>
                      <a:endParaRPr lang="en-IN" sz="18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Qualification</a:t>
                      </a:r>
                      <a:endParaRPr lang="en-IN" sz="18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Photo</a:t>
                      </a:r>
                      <a:endParaRPr lang="en-IN" sz="1800" b="1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82828"/>
                  </a:ext>
                </a:extLst>
              </a:tr>
              <a:tr h="1344290">
                <a:tc>
                  <a:txBody>
                    <a:bodyPr/>
                    <a:lstStyle/>
                    <a:p>
                      <a:pPr lvl="1" algn="l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US" sz="18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Mr.Wadhawal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M.J</a:t>
                      </a:r>
                      <a:endParaRPr lang="en-IN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Librarian</a:t>
                      </a:r>
                      <a:endParaRPr lang="en-IN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US" sz="18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M.Lib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I.sc,B.ed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SET</a:t>
                      </a:r>
                      <a:endParaRPr lang="en-IN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35907"/>
                  </a:ext>
                </a:extLst>
              </a:tr>
              <a:tr h="17296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Mr.Polekar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M.G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Lib.Attendant</a:t>
                      </a:r>
                      <a:endParaRPr lang="en-IN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B.A.M. Lib</a:t>
                      </a:r>
                      <a:endParaRPr lang="en-IN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531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4A02AF6-291C-4E1B-B297-029FEF3B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2" y="2688279"/>
            <a:ext cx="1748445" cy="1171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0BAE8-7FA6-4A94-B08D-4967DD6D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94" y="4110361"/>
            <a:ext cx="1748445" cy="13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3A94-BEC4-42C4-BE48-832A7322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12" y="796031"/>
            <a:ext cx="8596668" cy="8996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LIBRARY ADVISORY COMMITTEE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2D5138-674D-4848-AA46-BD7B80563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157774"/>
              </p:ext>
            </p:extLst>
          </p:nvPr>
        </p:nvGraphicFramePr>
        <p:xfrm>
          <a:off x="870011" y="1805481"/>
          <a:ext cx="8608176" cy="42424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889">
                  <a:extLst>
                    <a:ext uri="{9D8B030D-6E8A-4147-A177-3AD203B41FA5}">
                      <a16:colId xmlns:a16="http://schemas.microsoft.com/office/drawing/2014/main" val="427070843"/>
                    </a:ext>
                  </a:extLst>
                </a:gridCol>
                <a:gridCol w="4634050">
                  <a:extLst>
                    <a:ext uri="{9D8B030D-6E8A-4147-A177-3AD203B41FA5}">
                      <a16:colId xmlns:a16="http://schemas.microsoft.com/office/drawing/2014/main" val="3468070712"/>
                    </a:ext>
                  </a:extLst>
                </a:gridCol>
                <a:gridCol w="2589237">
                  <a:extLst>
                    <a:ext uri="{9D8B030D-6E8A-4147-A177-3AD203B41FA5}">
                      <a16:colId xmlns:a16="http://schemas.microsoft.com/office/drawing/2014/main" val="1862894150"/>
                    </a:ext>
                  </a:extLst>
                </a:gridCol>
              </a:tblGrid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Sr.No</a:t>
                      </a:r>
                      <a:r>
                        <a:rPr lang="en-US" dirty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29025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Dr.Lokhande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B.M.                    (Principal)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36206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Wadhawal M.J.                 (Librarian)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937282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Yadav N.S.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60226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Kadam D.D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18097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R.M.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46581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Mahajan V.M.(Head Clerk)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07568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Mr.Polekar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M.G.(Library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791418"/>
                  </a:ext>
                </a:extLst>
              </a:tr>
              <a:tr h="4742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Mrs.Salunke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Siddhi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Sahadev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(Student)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5571"/>
                  </a:ext>
                </a:extLst>
              </a:tr>
              <a:tr h="418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Damesh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DattaRam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(Student)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949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E9E43B-98F8-DD2F-8B9E-67A92BFE1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393604"/>
              </p:ext>
            </p:extLst>
          </p:nvPr>
        </p:nvGraphicFramePr>
        <p:xfrm>
          <a:off x="686212" y="1819480"/>
          <a:ext cx="8608176" cy="48242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4889">
                  <a:extLst>
                    <a:ext uri="{9D8B030D-6E8A-4147-A177-3AD203B41FA5}">
                      <a16:colId xmlns:a16="http://schemas.microsoft.com/office/drawing/2014/main" val="427070843"/>
                    </a:ext>
                  </a:extLst>
                </a:gridCol>
                <a:gridCol w="4634050">
                  <a:extLst>
                    <a:ext uri="{9D8B030D-6E8A-4147-A177-3AD203B41FA5}">
                      <a16:colId xmlns:a16="http://schemas.microsoft.com/office/drawing/2014/main" val="3468070712"/>
                    </a:ext>
                  </a:extLst>
                </a:gridCol>
                <a:gridCol w="2589237">
                  <a:extLst>
                    <a:ext uri="{9D8B030D-6E8A-4147-A177-3AD203B41FA5}">
                      <a16:colId xmlns:a16="http://schemas.microsoft.com/office/drawing/2014/main" val="1862894150"/>
                    </a:ext>
                  </a:extLst>
                </a:gridCol>
              </a:tblGrid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Sr.No</a:t>
                      </a:r>
                      <a:r>
                        <a:rPr lang="en-US" dirty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29025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Dr.Lokhande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B.M.                    (Principal)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36206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Wadhawal M.J.                 (Librarian)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937282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Yadav N.S.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60226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Kadam D.D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18097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Thorat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R.M.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46581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Mahajan V.M.(Head Clerk)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07568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Mr.Polekar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M.G.(Library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791418"/>
                  </a:ext>
                </a:extLst>
              </a:tr>
              <a:tr h="5392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Mrs.Salunke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Siddhi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Sahadev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(Student)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5571"/>
                  </a:ext>
                </a:extLst>
              </a:tr>
              <a:tr h="47610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Tambat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Damesh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DattaRam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(Student)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9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73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0DB4-C5DE-441C-A275-F27C7A05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2463"/>
            <a:ext cx="8596668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Library Timing</a:t>
            </a: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FD7D-2FA9-4B8C-A40F-5C49621E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8850"/>
            <a:ext cx="6513276" cy="101628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	 	-</a:t>
            </a:r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D0988F-7BD1-4405-AE55-6767CEB63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99756"/>
              </p:ext>
            </p:extLst>
          </p:nvPr>
        </p:nvGraphicFramePr>
        <p:xfrm>
          <a:off x="2136354" y="1980218"/>
          <a:ext cx="6368453" cy="147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950">
                  <a:extLst>
                    <a:ext uri="{9D8B030D-6E8A-4147-A177-3AD203B41FA5}">
                      <a16:colId xmlns:a16="http://schemas.microsoft.com/office/drawing/2014/main" val="3532927631"/>
                    </a:ext>
                  </a:extLst>
                </a:gridCol>
                <a:gridCol w="2794503">
                  <a:extLst>
                    <a:ext uri="{9D8B030D-6E8A-4147-A177-3AD203B41FA5}">
                      <a16:colId xmlns:a16="http://schemas.microsoft.com/office/drawing/2014/main" val="1380766657"/>
                    </a:ext>
                  </a:extLst>
                </a:gridCol>
              </a:tblGrid>
              <a:tr h="333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376245"/>
                  </a:ext>
                </a:extLst>
              </a:tr>
              <a:tr h="528167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 to 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7.30.00.AM  to 6.00 PM</a:t>
                      </a:r>
                      <a:endParaRPr lang="en-IN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70746"/>
                  </a:ext>
                </a:extLst>
              </a:tr>
              <a:tr h="528167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exam Period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7.30.00 A.M to 6.00  P.M.</a:t>
                      </a:r>
                    </a:p>
                    <a:p>
                      <a:endParaRPr lang="en-IN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4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7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D0B3-A26D-4D39-8829-702267CC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83" y="352148"/>
            <a:ext cx="6939351" cy="553375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 Library Collections: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E9DBF3-ED4D-48CA-8197-850B66528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65127"/>
              </p:ext>
            </p:extLst>
          </p:nvPr>
        </p:nvGraphicFramePr>
        <p:xfrm>
          <a:off x="1423415" y="905523"/>
          <a:ext cx="6939351" cy="54821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37058">
                  <a:extLst>
                    <a:ext uri="{9D8B030D-6E8A-4147-A177-3AD203B41FA5}">
                      <a16:colId xmlns:a16="http://schemas.microsoft.com/office/drawing/2014/main" val="1312825051"/>
                    </a:ext>
                  </a:extLst>
                </a:gridCol>
                <a:gridCol w="2787760">
                  <a:extLst>
                    <a:ext uri="{9D8B030D-6E8A-4147-A177-3AD203B41FA5}">
                      <a16:colId xmlns:a16="http://schemas.microsoft.com/office/drawing/2014/main" val="2343508075"/>
                    </a:ext>
                  </a:extLst>
                </a:gridCol>
                <a:gridCol w="3014533">
                  <a:extLst>
                    <a:ext uri="{9D8B030D-6E8A-4147-A177-3AD203B41FA5}">
                      <a16:colId xmlns:a16="http://schemas.microsoft.com/office/drawing/2014/main" val="62028861"/>
                    </a:ext>
                  </a:extLst>
                </a:gridCol>
              </a:tblGrid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Sr.No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Book Type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Total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994090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1.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Text Books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45869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7529075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2.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Reference Books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7250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169010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3.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Donated Books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867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768602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Total Titles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4416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899229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Total Number of books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8860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400837"/>
                  </a:ext>
                </a:extLst>
              </a:tr>
              <a:tr h="356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No. of E-journals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6000 from N-LIST Database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377721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No. of  E- Books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1,99,500+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from N-LIST Database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02920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8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Journals and Magazine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31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780685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9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News Paper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954662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10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C.D./DVD/VCD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123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600498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11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Back Volumes of Journals &amp; Periodical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25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178349"/>
                  </a:ext>
                </a:extLst>
              </a:tr>
              <a:tr h="30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12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Maps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35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449369"/>
                  </a:ext>
                </a:extLst>
              </a:tr>
              <a:tr h="30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13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Encyclopedia Volumes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55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728181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14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World Book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23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069654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15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Braille Book</a:t>
                      </a:r>
                      <a:endParaRPr lang="en-I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65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462920"/>
                  </a:ext>
                </a:extLst>
              </a:tr>
              <a:tr h="2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16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Specimen copy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226</a:t>
                      </a:r>
                      <a:endParaRPr lang="en-I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6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04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3911-E858-4E21-96C2-306E5CA2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547" y="609600"/>
            <a:ext cx="4249244" cy="53561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NEWS PAPER</a:t>
            </a:r>
            <a:endParaRPr lang="en-IN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F5EC5C-5256-4B26-BBC7-E2B990819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414827"/>
              </p:ext>
            </p:extLst>
          </p:nvPr>
        </p:nvGraphicFramePr>
        <p:xfrm>
          <a:off x="3057078" y="1145219"/>
          <a:ext cx="4338021" cy="2966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19025">
                  <a:extLst>
                    <a:ext uri="{9D8B030D-6E8A-4147-A177-3AD203B41FA5}">
                      <a16:colId xmlns:a16="http://schemas.microsoft.com/office/drawing/2014/main" val="2115610236"/>
                    </a:ext>
                  </a:extLst>
                </a:gridCol>
                <a:gridCol w="2518996">
                  <a:extLst>
                    <a:ext uri="{9D8B030D-6E8A-4147-A177-3AD203B41FA5}">
                      <a16:colId xmlns:a16="http://schemas.microsoft.com/office/drawing/2014/main" val="1018404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Sr.No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The Paper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0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Times of India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41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Economics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16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Maharashtra Times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84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Loksatta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12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Sakal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68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Pudhari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63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Raigad Times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9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7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098ED4-BE18-40B6-A6BA-DF9825CE0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786624"/>
              </p:ext>
            </p:extLst>
          </p:nvPr>
        </p:nvGraphicFramePr>
        <p:xfrm>
          <a:off x="2277035" y="1"/>
          <a:ext cx="7799293" cy="667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343">
                  <a:extLst>
                    <a:ext uri="{9D8B030D-6E8A-4147-A177-3AD203B41FA5}">
                      <a16:colId xmlns:a16="http://schemas.microsoft.com/office/drawing/2014/main" val="2758007535"/>
                    </a:ext>
                  </a:extLst>
                </a:gridCol>
                <a:gridCol w="6094950">
                  <a:extLst>
                    <a:ext uri="{9D8B030D-6E8A-4147-A177-3AD203B41FA5}">
                      <a16:colId xmlns:a16="http://schemas.microsoft.com/office/drawing/2014/main" val="3958026828"/>
                    </a:ext>
                  </a:extLst>
                </a:gridCol>
              </a:tblGrid>
              <a:tr h="308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Sr.No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Magazine &amp; Journals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562399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Research Journals of Geography 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7429130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Udhyojak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4508133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Samaj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Prabhodhan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Patrika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840648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Yojana Marathi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3472045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Chanakaya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3070396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Nokari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Sandharbh-kolhapur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11154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Arthiniti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039875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Vanijya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Vishwa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999172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Lalit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1301217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Sadhana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7341101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Pratiyogita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Darpan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056567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Satyagrahi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vichardhara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5198652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&amp; Political Weekly(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wpw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299732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News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758337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Vyapari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Mitra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9597824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Rojgar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Nokari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Sandharbh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-Nagpur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1179263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stree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mukti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Sanghatana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473504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Aksharprerani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7403384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Aivaji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356432"/>
                  </a:ext>
                </a:extLst>
              </a:tr>
              <a:tr h="18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Shikshan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Sankraman-pune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2718736"/>
                  </a:ext>
                </a:extLst>
              </a:tr>
              <a:tr h="16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Marathi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Akshardhara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Parishad-Kolhapur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4343264"/>
                  </a:ext>
                </a:extLst>
              </a:tr>
              <a:tr h="2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N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Akshargatha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-Nanded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1171667"/>
                  </a:ext>
                </a:extLst>
              </a:tr>
              <a:tr h="2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N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Marathi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Abhyas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Parishad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Patrika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9857555"/>
                  </a:ext>
                </a:extLst>
              </a:tr>
              <a:tr h="2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N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Dhnayagangotri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52950"/>
                  </a:ext>
                </a:extLst>
              </a:tr>
              <a:tr h="2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N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Andhashardha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Nirmulan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Patrika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7541895"/>
                  </a:ext>
                </a:extLst>
              </a:tr>
              <a:tr h="2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IN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Journal of Marketing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167990"/>
                  </a:ext>
                </a:extLst>
              </a:tr>
              <a:tr h="21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IN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Journal of Finance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916582"/>
                  </a:ext>
                </a:extLst>
              </a:tr>
              <a:tr h="21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28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Sadhana</a:t>
                      </a:r>
                      <a:endParaRPr lang="en-IN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5615526"/>
                  </a:ext>
                </a:extLst>
              </a:tr>
              <a:tr h="21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29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Prabandhan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: Indian Journal of Management</a:t>
                      </a:r>
                      <a:endParaRPr lang="en-IN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8534676"/>
                  </a:ext>
                </a:extLst>
              </a:tr>
              <a:tr h="24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Arthshatra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Indian Journal of  Economics &amp; Research</a:t>
                      </a:r>
                      <a:endParaRPr lang="en-IN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373387"/>
                  </a:ext>
                </a:extLst>
              </a:tr>
              <a:tr h="21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Vichar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Manthan</a:t>
                      </a:r>
                      <a:endParaRPr lang="en-IN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488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5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99A8-B37A-46E7-82B7-A53CEC54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609600"/>
            <a:ext cx="11256886" cy="134348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N-list-</a:t>
            </a:r>
            <a:r>
              <a:rPr lang="en-US" b="1" dirty="0">
                <a:solidFill>
                  <a:schemeClr val="accent4"/>
                </a:solidFill>
              </a:rPr>
              <a:t>National Library &amp; Information services Infrastructure for Scholarly Content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accent4"/>
                </a:solidFill>
              </a:rPr>
              <a:t>(dgt123)</a:t>
            </a:r>
            <a:endParaRPr lang="en-IN" sz="16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1EDC-0D8F-4978-B747-13CA29C8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7" y="1953088"/>
            <a:ext cx="8904302" cy="9942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college component of e-</a:t>
            </a:r>
            <a:r>
              <a:rPr lang="en-US" dirty="0" err="1"/>
              <a:t>ShodhSindhu</a:t>
            </a:r>
            <a:r>
              <a:rPr lang="en-US" dirty="0"/>
              <a:t> consortium with access to 6,000+ journals, 1,99,500+ </a:t>
            </a:r>
            <a:r>
              <a:rPr lang="en-US" dirty="0" err="1"/>
              <a:t>ebooks</a:t>
            </a:r>
            <a:r>
              <a:rPr lang="en-US" dirty="0"/>
              <a:t> under N-LIST and 6,00,000 </a:t>
            </a:r>
            <a:r>
              <a:rPr lang="en-US" dirty="0" err="1"/>
              <a:t>ebooks</a:t>
            </a:r>
            <a:r>
              <a:rPr lang="en-US" dirty="0"/>
              <a:t> through NDL.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CC999-781D-469A-8C06-3B049A6D2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7120" r="1372" b="1346"/>
          <a:stretch/>
        </p:blipFill>
        <p:spPr>
          <a:xfrm>
            <a:off x="1615736" y="2947386"/>
            <a:ext cx="6711518" cy="3123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6301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798</Words>
  <Application>Microsoft Office PowerPoint</Application>
  <PresentationFormat>Widescreen</PresentationFormat>
  <Paragraphs>263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Arial Unicode MS</vt:lpstr>
      <vt:lpstr>Calibri</vt:lpstr>
      <vt:lpstr>Cooper Black</vt:lpstr>
      <vt:lpstr>Times New Roman</vt:lpstr>
      <vt:lpstr>Trebuchet MS</vt:lpstr>
      <vt:lpstr>Wingdings 3</vt:lpstr>
      <vt:lpstr>Facet</vt:lpstr>
      <vt:lpstr> Tale Vibhag Shikshan Prasarak Mandal D.G.Tatkare Arts &amp; Commerce College Tala Shri Manohar Keshav Randive Library (Knowledge Resource Center) </vt:lpstr>
      <vt:lpstr>About Library: </vt:lpstr>
      <vt:lpstr>Library Staff</vt:lpstr>
      <vt:lpstr>LIBRARY ADVISORY COMMITTEE </vt:lpstr>
      <vt:lpstr>Library Timing</vt:lpstr>
      <vt:lpstr> Library Collections:</vt:lpstr>
      <vt:lpstr>NEWS PAPER</vt:lpstr>
      <vt:lpstr>PowerPoint Presentation</vt:lpstr>
      <vt:lpstr>N-list-National Library &amp; Information services Infrastructure for Scholarly Content (dgt123)</vt:lpstr>
      <vt:lpstr>Library Software</vt:lpstr>
      <vt:lpstr>National Digital Library</vt:lpstr>
      <vt:lpstr>swayam</vt:lpstr>
      <vt:lpstr>Library User Tracking System </vt:lpstr>
      <vt:lpstr> LIBRARY WEBSITE</vt:lpstr>
      <vt:lpstr>Library Services &amp; Amenities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Tale Vibhag Shikshan Prasarak Mandal D.G.Tatkare Arts &amp; Commerce College Tala Shri Manohar Keshav Randive Library (Knowledge Resource Center) </dc:title>
  <dc:creator>manojwadhawal21@outlook.com</dc:creator>
  <cp:lastModifiedBy>manoj wadhawal</cp:lastModifiedBy>
  <cp:revision>10</cp:revision>
  <dcterms:created xsi:type="dcterms:W3CDTF">2022-03-14T16:47:19Z</dcterms:created>
  <dcterms:modified xsi:type="dcterms:W3CDTF">2022-07-29T16:28:37Z</dcterms:modified>
</cp:coreProperties>
</file>